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9"/>
  </p:notesMasterIdLst>
  <p:handoutMasterIdLst>
    <p:handoutMasterId r:id="rId10"/>
  </p:handoutMasterIdLst>
  <p:sldIdLst>
    <p:sldId id="326" r:id="rId2"/>
    <p:sldId id="344" r:id="rId3"/>
    <p:sldId id="313" r:id="rId4"/>
    <p:sldId id="351" r:id="rId5"/>
    <p:sldId id="345" r:id="rId6"/>
    <p:sldId id="347" r:id="rId7"/>
    <p:sldId id="29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881"/>
    <a:srgbClr val="AF9C90"/>
    <a:srgbClr val="A95E40"/>
    <a:srgbClr val="BFC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11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A2159-2DEB-4C5E-9822-3B5F02D68D58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0C05E-8C82-4DDE-B17A-764E0B217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47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390CF-7D3F-4C14-BF15-3E067A02FD8E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D2DD9-6AF3-4A1F-8FC3-93C6FDC5E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7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D2DD9-6AF3-4A1F-8FC3-93C6FDC5EA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6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86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2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D2DD9-6AF3-4A1F-8FC3-93C6FDC5EA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6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D2DD9-6AF3-4A1F-8FC3-93C6FDC5EA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85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D2DD9-6AF3-4A1F-8FC3-93C6FDC5EA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2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D2DD9-6AF3-4A1F-8FC3-93C6FDC5EA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47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.jpe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4266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3534"/>
            <a:ext cx="9144000" cy="2540699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2390"/>
            <a:ext cx="9144000" cy="71393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12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93739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60736" indent="0">
              <a:buFontTx/>
              <a:buNone/>
              <a:defRPr sz="1800">
                <a:solidFill>
                  <a:schemeClr val="accent1"/>
                </a:solidFill>
              </a:defRPr>
            </a:lvl3pPr>
            <a:lvl4pPr marL="851314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1054474" indent="0">
              <a:buFontTx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8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9299"/>
            <a:ext cx="10515600" cy="3733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4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8" r="-22" b="533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816" y="2288692"/>
            <a:ext cx="7104634" cy="1381598"/>
          </a:xfrm>
        </p:spPr>
        <p:txBody>
          <a:bodyPr anchor="ctr" anchorCtr="0">
            <a:normAutofit/>
          </a:bodyPr>
          <a:lstStyle>
            <a:lvl1pPr algn="l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60814"/>
            <a:ext cx="10515600" cy="61657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"/>
            </p:custDataLst>
          </p:nvPr>
        </p:nvCxnSpPr>
        <p:spPr>
          <a:xfrm>
            <a:off x="793529" y="2288692"/>
            <a:ext cx="106049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793529" y="3659713"/>
            <a:ext cx="106049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8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4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90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50" y="2617419"/>
            <a:ext cx="5676900" cy="1381506"/>
          </a:xfrm>
        </p:spPr>
        <p:txBody>
          <a:bodyPr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空心弧 5"/>
          <p:cNvSpPr/>
          <p:nvPr userDrawn="1">
            <p:custDataLst>
              <p:tags r:id="rId1"/>
            </p:custDataLst>
          </p:nvPr>
        </p:nvSpPr>
        <p:spPr bwMode="auto">
          <a:xfrm rot="7086271">
            <a:off x="7566940" y="2232891"/>
            <a:ext cx="2150565" cy="2150562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103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0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71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7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5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 t="22742" r="17482" b="5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988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CD1C-7B15-40D5-BDD3-D3A522AB1C59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4EB08-0DEB-44BD-BEB1-CDFF23BDA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4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70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5125" indent="-365125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3.xml"/><Relationship Id="rId9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20" Type="http://schemas.openxmlformats.org/officeDocument/2006/relationships/notesSlide" Target="../notesSlides/notesSlide4.xml"/><Relationship Id="rId10" Type="http://schemas.openxmlformats.org/officeDocument/2006/relationships/tags" Target="../tags/tag26.xml"/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tags" Target="../tags/tag29.xml"/><Relationship Id="rId14" Type="http://schemas.openxmlformats.org/officeDocument/2006/relationships/tags" Target="../tags/tag30.xml"/><Relationship Id="rId15" Type="http://schemas.openxmlformats.org/officeDocument/2006/relationships/tags" Target="../tags/tag31.xml"/><Relationship Id="rId16" Type="http://schemas.openxmlformats.org/officeDocument/2006/relationships/tags" Target="../tags/tag32.xml"/><Relationship Id="rId17" Type="http://schemas.openxmlformats.org/officeDocument/2006/relationships/tags" Target="../tags/tag33.xml"/><Relationship Id="rId18" Type="http://schemas.openxmlformats.org/officeDocument/2006/relationships/tags" Target="../tags/tag34.xml"/><Relationship Id="rId19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4.tiff"/><Relationship Id="rId10" Type="http://schemas.openxmlformats.org/officeDocument/2006/relationships/image" Target="../media/image5.tiff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8010" y="2220686"/>
            <a:ext cx="11643360" cy="1045030"/>
          </a:xfrm>
        </p:spPr>
        <p:txBody>
          <a:bodyPr>
            <a:normAutofit/>
          </a:bodyPr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K General Election Prediction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240971" y="3971105"/>
            <a:ext cx="9427029" cy="1384662"/>
          </a:xfrm>
        </p:spPr>
        <p:txBody>
          <a:bodyPr>
            <a:normAutofit/>
          </a:bodyPr>
          <a:lstStyle/>
          <a:p>
            <a:r>
              <a:rPr lang="en-GB" dirty="0" err="1" smtClean="0"/>
              <a:t>Wenjin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hen</a:t>
            </a:r>
            <a:endParaRPr lang="en-GB" dirty="0" smtClean="0"/>
          </a:p>
          <a:p>
            <a:r>
              <a:rPr lang="en-US" altLang="zh-CN" dirty="0" err="1" smtClean="0"/>
              <a:t>Yiwei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</a:t>
            </a:r>
            <a:endParaRPr lang="en-GB" dirty="0" smtClean="0"/>
          </a:p>
          <a:p>
            <a:r>
              <a:rPr lang="en-GB" dirty="0" smtClean="0"/>
              <a:t>Kunli D</a:t>
            </a:r>
            <a:r>
              <a:rPr lang="en-US" altLang="zh-CN" dirty="0" err="1" smtClean="0"/>
              <a:t>uan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140160" y="2441984"/>
            <a:ext cx="9968543" cy="2287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pPr algn="ctr"/>
            <a:r>
              <a:rPr lang="en-US" altLang="zh-CN" sz="6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Today</a:t>
            </a:r>
            <a:r>
              <a:rPr lang="zh-CN" altLang="en-US" sz="6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6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is</a:t>
            </a:r>
          </a:p>
          <a:p>
            <a:pPr algn="ctr"/>
            <a:endParaRPr lang="en-US" altLang="zh-CN" sz="3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7</a:t>
            </a:r>
            <a:r>
              <a: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</a:t>
            </a:r>
            <a:r>
              <a:rPr lang="zh-CN" altLang="en-US" sz="6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June,</a:t>
            </a:r>
            <a:r>
              <a:rPr lang="zh-CN" altLang="en-US" sz="6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8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25233" y="4026640"/>
            <a:ext cx="9968543" cy="251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Topic: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UK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General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Election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Prediction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in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2017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Background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introduction: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The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day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before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UK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general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election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Why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important: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Since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April,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May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and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June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in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2017,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the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news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top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topic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is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General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Election.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Why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interesting: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Tomorrow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will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publish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the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result</a:t>
            </a:r>
            <a:r>
              <a:rPr lang="en-US" altLang="zh-CN" sz="2400" dirty="0" smtClean="0">
                <a:solidFill>
                  <a:schemeClr val="accent1"/>
                </a:solidFill>
              </a:rPr>
              <a:t>.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694508" y="1092051"/>
            <a:ext cx="1044811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>
              <a:defRPr/>
            </a:pPr>
            <a:r>
              <a:rPr lang="en-US" altLang="zh-CN" sz="1035" dirty="0" smtClean="0">
                <a:solidFill>
                  <a:schemeClr val="accent1"/>
                </a:solidFill>
              </a:rPr>
              <a:t>0.1</a:t>
            </a:r>
          </a:p>
          <a:p>
            <a:pPr>
              <a:defRPr/>
            </a:pPr>
            <a:endParaRPr lang="zh-CN" altLang="en-US" sz="1035" dirty="0">
              <a:solidFill>
                <a:schemeClr val="accent1"/>
              </a:solidFill>
            </a:endParaRPr>
          </a:p>
        </p:txBody>
      </p:sp>
      <p:sp>
        <p:nvSpPr>
          <p:cNvPr id="8" name="任意多边形 49"/>
          <p:cNvSpPr/>
          <p:nvPr>
            <p:custDataLst>
              <p:tags r:id="rId4"/>
            </p:custDataLst>
          </p:nvPr>
        </p:nvSpPr>
        <p:spPr>
          <a:xfrm>
            <a:off x="694508" y="260788"/>
            <a:ext cx="711059" cy="711058"/>
          </a:xfrm>
          <a:custGeom>
            <a:avLst/>
            <a:gdLst>
              <a:gd name="connsiteX0" fmla="*/ 0 w 696310"/>
              <a:gd name="connsiteY0" fmla="*/ 0 h 696310"/>
              <a:gd name="connsiteX1" fmla="*/ 459827 w 696310"/>
              <a:gd name="connsiteY1" fmla="*/ 0 h 696310"/>
              <a:gd name="connsiteX2" fmla="*/ 459827 w 696310"/>
              <a:gd name="connsiteY2" fmla="*/ 236483 h 696310"/>
              <a:gd name="connsiteX3" fmla="*/ 696310 w 696310"/>
              <a:gd name="connsiteY3" fmla="*/ 236483 h 696310"/>
              <a:gd name="connsiteX4" fmla="*/ 696310 w 696310"/>
              <a:gd name="connsiteY4" fmla="*/ 696310 h 696310"/>
              <a:gd name="connsiteX5" fmla="*/ 0 w 696310"/>
              <a:gd name="connsiteY5" fmla="*/ 696310 h 69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310" h="696310">
                <a:moveTo>
                  <a:pt x="0" y="0"/>
                </a:moveTo>
                <a:lnTo>
                  <a:pt x="459827" y="0"/>
                </a:lnTo>
                <a:lnTo>
                  <a:pt x="459827" y="236483"/>
                </a:lnTo>
                <a:lnTo>
                  <a:pt x="696310" y="236483"/>
                </a:lnTo>
                <a:lnTo>
                  <a:pt x="696310" y="696310"/>
                </a:lnTo>
                <a:lnTo>
                  <a:pt x="0" y="6963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5928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12391" y="236128"/>
            <a:ext cx="211675" cy="217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91113" rIns="75928" bIns="0" anchor="ctr">
            <a:normAutofit/>
          </a:bodyPr>
          <a:lstStyle/>
          <a:p>
            <a:pPr algn="ctr">
              <a:defRPr/>
            </a:pPr>
            <a:endParaRPr lang="zh-CN" altLang="en-US" sz="500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680754" y="345076"/>
            <a:ext cx="9968543" cy="73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Context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8" y="1257976"/>
            <a:ext cx="6591300" cy="2501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46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89522" y="1667745"/>
            <a:ext cx="1" cy="4756554"/>
          </a:xfrm>
          <a:prstGeom prst="line">
            <a:avLst/>
          </a:prstGeom>
          <a:solidFill>
            <a:schemeClr val="accent1"/>
          </a:solidFill>
          <a:ln w="6350">
            <a:solidFill>
              <a:schemeClr val="accent1"/>
            </a:solidFill>
            <a:miter lim="800000"/>
          </a:ln>
        </p:spPr>
        <p:txBody>
          <a:bodyPr wrap="square">
            <a:normAutofit fontScale="25000" lnSpcReduction="20000"/>
          </a:bodyPr>
          <a:lstStyle/>
          <a:p>
            <a:endParaRPr lang="zh-CN" altLang="en-US" sz="759"/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124690" y="2176502"/>
            <a:ext cx="6051362" cy="594901"/>
            <a:chOff x="-5177459" y="2525487"/>
            <a:chExt cx="5930044" cy="688885"/>
          </a:xfrm>
        </p:grpSpPr>
        <p:sp>
          <p:nvSpPr>
            <p:cNvPr id="31" name="椭圆 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81934" y="2799347"/>
              <a:ext cx="170651" cy="17140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8"/>
              </p:custDataLst>
            </p:nvPr>
          </p:nvSpPr>
          <p:spPr>
            <a:xfrm>
              <a:off x="-5177459" y="2525487"/>
              <a:ext cx="5692193" cy="68888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just"/>
              <a:r>
                <a:rPr lang="en-US" altLang="zh-CN" sz="2000" dirty="0" smtClean="0">
                  <a:solidFill>
                    <a:schemeClr val="accent1"/>
                  </a:solidFill>
                </a:rPr>
                <a:t>1.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Using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Web Crawler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technology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to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grab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the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BBC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news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transcript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online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</a:rPr>
                <a:t>Json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data.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There are more than 4.5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million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rows in total.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6001910" y="3212764"/>
            <a:ext cx="6190090" cy="594901"/>
            <a:chOff x="550931" y="3650749"/>
            <a:chExt cx="7168004" cy="688885"/>
          </a:xfrm>
        </p:grpSpPr>
        <p:sp>
          <p:nvSpPr>
            <p:cNvPr id="35" name="矩形 34"/>
            <p:cNvSpPr/>
            <p:nvPr>
              <p:custDataLst>
                <p:tags r:id="rId15"/>
              </p:custDataLst>
            </p:nvPr>
          </p:nvSpPr>
          <p:spPr>
            <a:xfrm>
              <a:off x="976382" y="3650749"/>
              <a:ext cx="6742553" cy="68888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</a:rPr>
                <a:t>2. Transforming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the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</a:rPr>
                <a:t>Json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data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to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array.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50931" y="3894367"/>
              <a:ext cx="201651" cy="20165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5"/>
            </p:custDataLst>
          </p:nvPr>
        </p:nvGrpSpPr>
        <p:grpSpPr>
          <a:xfrm>
            <a:off x="235527" y="4254463"/>
            <a:ext cx="5940525" cy="594901"/>
            <a:chOff x="-6126428" y="4776010"/>
            <a:chExt cx="6879013" cy="688885"/>
          </a:xfrm>
        </p:grpSpPr>
        <p:sp>
          <p:nvSpPr>
            <p:cNvPr id="38" name="椭圆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50934" y="5019628"/>
              <a:ext cx="201651" cy="20165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4"/>
              </p:custDataLst>
            </p:nvPr>
          </p:nvSpPr>
          <p:spPr>
            <a:xfrm>
              <a:off x="-6126428" y="4776010"/>
              <a:ext cx="6453563" cy="68888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just"/>
              <a:r>
                <a:rPr lang="en-US" altLang="zh-CN" sz="2000" dirty="0">
                  <a:solidFill>
                    <a:schemeClr val="accent1"/>
                  </a:solidFill>
                </a:rPr>
                <a:t>3. Cleaning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the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stop words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and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choosing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noun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words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by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using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Natural Language Toolkit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(</a:t>
              </a:r>
              <a:r>
                <a:rPr lang="en-US" altLang="zh-CN" sz="2000" dirty="0" err="1">
                  <a:solidFill>
                    <a:schemeClr val="accent1"/>
                  </a:solidFill>
                </a:rPr>
                <a:t>nltk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).</a:t>
              </a:r>
              <a:endParaRPr lang="en-US" altLang="zh-CN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6"/>
            </p:custDataLst>
          </p:nvPr>
        </p:nvGrpSpPr>
        <p:grpSpPr>
          <a:xfrm>
            <a:off x="6001910" y="5285286"/>
            <a:ext cx="5982268" cy="594901"/>
            <a:chOff x="550931" y="5901271"/>
            <a:chExt cx="6927347" cy="688885"/>
          </a:xfrm>
        </p:grpSpPr>
        <p:sp>
          <p:nvSpPr>
            <p:cNvPr id="41" name="椭圆 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50931" y="6144889"/>
              <a:ext cx="201651" cy="20165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>
              <a:off x="735724" y="5901271"/>
              <a:ext cx="6742554" cy="68888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just"/>
              <a:r>
                <a:rPr lang="en-US" altLang="zh-CN" sz="2000" dirty="0" smtClean="0">
                  <a:solidFill>
                    <a:schemeClr val="accent1"/>
                  </a:solidFill>
                </a:rPr>
                <a:t>4.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News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topic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words frequency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stats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and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analysis.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Finally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we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got around 100 thousand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effective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topic 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words to </a:t>
              </a:r>
              <a:r>
                <a:rPr lang="en-US" altLang="zh-CN" sz="2000" dirty="0" smtClean="0">
                  <a:solidFill>
                    <a:schemeClr val="accent1"/>
                  </a:solidFill>
                </a:rPr>
                <a:t>analyze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528354" y="192676"/>
            <a:ext cx="9968543" cy="73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Data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processing</a:t>
            </a:r>
          </a:p>
        </p:txBody>
      </p:sp>
      <p:sp>
        <p:nvSpPr>
          <p:cNvPr id="19" name="任意多边形 49"/>
          <p:cNvSpPr/>
          <p:nvPr>
            <p:custDataLst>
              <p:tags r:id="rId8"/>
            </p:custDataLst>
          </p:nvPr>
        </p:nvSpPr>
        <p:spPr>
          <a:xfrm>
            <a:off x="694508" y="260788"/>
            <a:ext cx="711059" cy="711058"/>
          </a:xfrm>
          <a:custGeom>
            <a:avLst/>
            <a:gdLst>
              <a:gd name="connsiteX0" fmla="*/ 0 w 696310"/>
              <a:gd name="connsiteY0" fmla="*/ 0 h 696310"/>
              <a:gd name="connsiteX1" fmla="*/ 459827 w 696310"/>
              <a:gd name="connsiteY1" fmla="*/ 0 h 696310"/>
              <a:gd name="connsiteX2" fmla="*/ 459827 w 696310"/>
              <a:gd name="connsiteY2" fmla="*/ 236483 h 696310"/>
              <a:gd name="connsiteX3" fmla="*/ 696310 w 696310"/>
              <a:gd name="connsiteY3" fmla="*/ 236483 h 696310"/>
              <a:gd name="connsiteX4" fmla="*/ 696310 w 696310"/>
              <a:gd name="connsiteY4" fmla="*/ 696310 h 696310"/>
              <a:gd name="connsiteX5" fmla="*/ 0 w 696310"/>
              <a:gd name="connsiteY5" fmla="*/ 696310 h 69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310" h="696310">
                <a:moveTo>
                  <a:pt x="0" y="0"/>
                </a:moveTo>
                <a:lnTo>
                  <a:pt x="459827" y="0"/>
                </a:lnTo>
                <a:lnTo>
                  <a:pt x="459827" y="236483"/>
                </a:lnTo>
                <a:lnTo>
                  <a:pt x="696310" y="236483"/>
                </a:lnTo>
                <a:lnTo>
                  <a:pt x="696310" y="696310"/>
                </a:lnTo>
                <a:lnTo>
                  <a:pt x="0" y="6963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5928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rgbClr val="FFFFFF"/>
                </a:solidFill>
              </a:rPr>
              <a:t>0</a:t>
            </a:r>
            <a:r>
              <a:rPr lang="zh-CN" altLang="en-US" sz="2400" dirty="0" smtClean="0">
                <a:solidFill>
                  <a:srgbClr val="FFFFFF"/>
                </a:solidFill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</a:rPr>
              <a:t>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MH_Other_2"/>
          <p:cNvSpPr/>
          <p:nvPr>
            <p:custDataLst>
              <p:tags r:id="rId9"/>
            </p:custDataLst>
          </p:nvPr>
        </p:nvSpPr>
        <p:spPr>
          <a:xfrm>
            <a:off x="694508" y="1092051"/>
            <a:ext cx="1044811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>
              <a:defRPr/>
            </a:pPr>
            <a:r>
              <a:rPr lang="en-US" altLang="zh-CN" sz="1035" dirty="0" smtClean="0">
                <a:solidFill>
                  <a:schemeClr val="accent1"/>
                </a:solidFill>
              </a:rPr>
              <a:t>0.1</a:t>
            </a:r>
          </a:p>
          <a:p>
            <a:pPr>
              <a:defRPr/>
            </a:pPr>
            <a:endParaRPr lang="zh-CN" altLang="en-US" sz="1035" dirty="0">
              <a:solidFill>
                <a:schemeClr val="accen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212391" y="236128"/>
            <a:ext cx="211675" cy="217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91113" rIns="75928" bIns="0" anchor="ctr">
            <a:normAutofit/>
          </a:bodyPr>
          <a:lstStyle/>
          <a:p>
            <a:pPr algn="ctr">
              <a:defRPr/>
            </a:pPr>
            <a:endParaRPr lang="zh-CN" altLang="en-US" sz="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528354" y="192676"/>
            <a:ext cx="9968543" cy="73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Audience</a:t>
            </a:r>
          </a:p>
        </p:txBody>
      </p:sp>
      <p:sp>
        <p:nvSpPr>
          <p:cNvPr id="14" name="任意多边形 49"/>
          <p:cNvSpPr/>
          <p:nvPr>
            <p:custDataLst>
              <p:tags r:id="rId3"/>
            </p:custDataLst>
          </p:nvPr>
        </p:nvSpPr>
        <p:spPr>
          <a:xfrm>
            <a:off x="694508" y="260788"/>
            <a:ext cx="711059" cy="711058"/>
          </a:xfrm>
          <a:custGeom>
            <a:avLst/>
            <a:gdLst>
              <a:gd name="connsiteX0" fmla="*/ 0 w 696310"/>
              <a:gd name="connsiteY0" fmla="*/ 0 h 696310"/>
              <a:gd name="connsiteX1" fmla="*/ 459827 w 696310"/>
              <a:gd name="connsiteY1" fmla="*/ 0 h 696310"/>
              <a:gd name="connsiteX2" fmla="*/ 459827 w 696310"/>
              <a:gd name="connsiteY2" fmla="*/ 236483 h 696310"/>
              <a:gd name="connsiteX3" fmla="*/ 696310 w 696310"/>
              <a:gd name="connsiteY3" fmla="*/ 236483 h 696310"/>
              <a:gd name="connsiteX4" fmla="*/ 696310 w 696310"/>
              <a:gd name="connsiteY4" fmla="*/ 696310 h 696310"/>
              <a:gd name="connsiteX5" fmla="*/ 0 w 696310"/>
              <a:gd name="connsiteY5" fmla="*/ 696310 h 69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310" h="696310">
                <a:moveTo>
                  <a:pt x="0" y="0"/>
                </a:moveTo>
                <a:lnTo>
                  <a:pt x="459827" y="0"/>
                </a:lnTo>
                <a:lnTo>
                  <a:pt x="459827" y="236483"/>
                </a:lnTo>
                <a:lnTo>
                  <a:pt x="696310" y="236483"/>
                </a:lnTo>
                <a:lnTo>
                  <a:pt x="696310" y="696310"/>
                </a:lnTo>
                <a:lnTo>
                  <a:pt x="0" y="6963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5928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212391" y="236128"/>
            <a:ext cx="211675" cy="217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91113" rIns="75928" bIns="0" anchor="ctr">
            <a:normAutofit/>
          </a:bodyPr>
          <a:lstStyle/>
          <a:p>
            <a:pPr algn="ctr">
              <a:defRPr/>
            </a:pPr>
            <a:endParaRPr lang="zh-CN" altLang="en-US" sz="500"/>
          </a:p>
        </p:txBody>
      </p:sp>
      <p:sp>
        <p:nvSpPr>
          <p:cNvPr id="16" name="MH_Other_2"/>
          <p:cNvSpPr/>
          <p:nvPr>
            <p:custDataLst>
              <p:tags r:id="rId5"/>
            </p:custDataLst>
          </p:nvPr>
        </p:nvSpPr>
        <p:spPr>
          <a:xfrm>
            <a:off x="694508" y="1092051"/>
            <a:ext cx="1044811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>
              <a:defRPr/>
            </a:pPr>
            <a:r>
              <a:rPr lang="en-US" altLang="zh-CN" sz="1035" dirty="0" smtClean="0">
                <a:solidFill>
                  <a:schemeClr val="accent1"/>
                </a:solidFill>
              </a:rPr>
              <a:t>0.1</a:t>
            </a:r>
          </a:p>
          <a:p>
            <a:pPr>
              <a:defRPr/>
            </a:pPr>
            <a:endParaRPr lang="zh-CN" altLang="en-US" sz="1035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77819" y="4211972"/>
            <a:ext cx="9968543" cy="224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defPPr>
              <a:defRPr lang="zh-CN"/>
            </a:defPPr>
            <a:lvl1pPr>
              <a:defRPr sz="3200"/>
            </a:lvl1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Audience: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1. Financial community---New president means new economic policy. It will influent the direction of investment</a:t>
            </a:r>
            <a:r>
              <a:rPr lang="en-US" altLang="zh-CN" sz="2400" dirty="0" smtClean="0">
                <a:solidFill>
                  <a:schemeClr val="accent1"/>
                </a:solidFill>
              </a:rPr>
              <a:t>.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</a:rPr>
              <a:t>2. The people who care about the UK politics or new president.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alphaModFix amt="64000"/>
          </a:blip>
          <a:stretch>
            <a:fillRect/>
          </a:stretch>
        </p:blipFill>
        <p:spPr>
          <a:xfrm>
            <a:off x="677819" y="1368816"/>
            <a:ext cx="4742873" cy="2667866"/>
          </a:xfrm>
          <a:prstGeom prst="rect">
            <a:avLst/>
          </a:prstGeom>
          <a:ln>
            <a:solidFill>
              <a:srgbClr val="CE988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alphaModFix amt="67000"/>
          </a:blip>
          <a:stretch>
            <a:fillRect/>
          </a:stretch>
        </p:blipFill>
        <p:spPr>
          <a:xfrm>
            <a:off x="5918563" y="1388890"/>
            <a:ext cx="3587102" cy="2647792"/>
          </a:xfrm>
          <a:prstGeom prst="rect">
            <a:avLst/>
          </a:prstGeom>
          <a:noFill/>
          <a:ln>
            <a:solidFill>
              <a:srgbClr val="CE9881"/>
            </a:solidFill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29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-494473" y="2396915"/>
            <a:ext cx="13514734" cy="2493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dirty="0" smtClean="0"/>
              <a:t>Let’s see the</a:t>
            </a:r>
          </a:p>
          <a:p>
            <a:pPr algn="ctr"/>
            <a:r>
              <a:rPr lang="en-US" altLang="zh-CN" sz="1800" dirty="0" smtClean="0"/>
              <a:t> </a:t>
            </a:r>
          </a:p>
          <a:p>
            <a:pPr algn="ctr"/>
            <a:r>
              <a:rPr lang="en-US" altLang="zh-CN" sz="6000" dirty="0">
                <a:ea typeface="Harrington" charset="0"/>
                <a:cs typeface="Harrington" charset="0"/>
              </a:rPr>
              <a:t>M</a:t>
            </a:r>
            <a:r>
              <a:rPr lang="en-US" altLang="zh-CN" sz="6000" dirty="0" smtClean="0">
                <a:ea typeface="Harrington" charset="0"/>
                <a:cs typeface="Harrington" charset="0"/>
              </a:rPr>
              <a:t>agic </a:t>
            </a:r>
            <a:r>
              <a:rPr lang="en-US" altLang="zh-CN" sz="6000" dirty="0">
                <a:ea typeface="Harrington" charset="0"/>
                <a:cs typeface="Harrington" charset="0"/>
              </a:rPr>
              <a:t>D</a:t>
            </a:r>
            <a:r>
              <a:rPr lang="en-US" altLang="zh-CN" sz="6000" dirty="0" smtClean="0">
                <a:ea typeface="Harrington" charset="0"/>
                <a:cs typeface="Harrington" charset="0"/>
              </a:rPr>
              <a:t>ata </a:t>
            </a:r>
            <a:r>
              <a:rPr lang="en-US" altLang="zh-CN" sz="6000" dirty="0">
                <a:ea typeface="Harrington" charset="0"/>
                <a:cs typeface="Harrington" charset="0"/>
              </a:rPr>
              <a:t>N</a:t>
            </a:r>
            <a:r>
              <a:rPr lang="en-US" altLang="zh-CN" sz="6000" dirty="0" smtClean="0">
                <a:ea typeface="Harrington" charset="0"/>
                <a:cs typeface="Harrington" charset="0"/>
              </a:rPr>
              <a:t>ewspaper</a:t>
            </a:r>
            <a:endParaRPr lang="zh-CN" altLang="en-US" sz="6000" dirty="0">
              <a:ea typeface="Harrington" charset="0"/>
              <a:cs typeface="Harringto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9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23372" y="3134255"/>
            <a:ext cx="5676900" cy="138150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THANKS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6700" dirty="0" smtClean="0"/>
              <a:t>Q&amp;A</a:t>
            </a:r>
            <a:endParaRPr lang="zh-CN" altLang="en-US" sz="67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1"/>
  <p:tag name="KSO_WM_TAG_VERSION" val="1.0"/>
  <p:tag name="KSO_WM_SLIDE_ID" val="custom160551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43945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551_27*i*2"/>
  <p:tag name="KSO_WM_TEMPLATE_CATEGORY" val="custom"/>
  <p:tag name="KSO_WM_TEMPLATE_INDEX" val="160551"/>
  <p:tag name="KSO_WM_UNIT_INDEX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Freeform 26"/>
  <p:tag name="KSO_WM_UNIT_TYPE" val="l_i"/>
  <p:tag name="KSO_WM_UNIT_INDEX" val="1_1"/>
  <p:tag name="KSO_WM_UNIT_ID" val="custom160551_9*l_i*1_1"/>
  <p:tag name="KSO_WM_UNIT_CLEAR" val="1"/>
  <p:tag name="KSO_WM_UNIT_LAYERLEVEL" val="1_1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Rectangle 1"/>
  <p:tag name="KSO_WM_UNIT_TYPE" val="l_i"/>
  <p:tag name="KSO_WM_UNIT_INDEX" val="1_2"/>
  <p:tag name="KSO_WM_UNIT_ID" val="custom160551_9*l_i*1_2"/>
  <p:tag name="KSO_WM_UNIT_CLEAR" val="1"/>
  <p:tag name="KSO_WM_UNIT_LAYERLEVEL" val="1_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1"/>
  <p:tag name="KSO_WM_TAG_VERSION" val="1.0"/>
  <p:tag name="KSO_WM_SLIDE_ID" val="custom160551_18"/>
  <p:tag name="KSO_WM_SLIDE_INDEX" val="18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153*131"/>
  <p:tag name="KSO_WM_SLIDE_SIZE" val="653*375"/>
  <p:tag name="KSO_WM_DIAGRAM_GROUP_CODE" val="m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i"/>
  <p:tag name="KSO_WM_UNIT_INDEX" val="1_1"/>
  <p:tag name="KSO_WM_UNIT_ID" val="custom160551_18*m_i*1_1"/>
  <p:tag name="KSO_WM_UNIT_CLEAR" val="1"/>
  <p:tag name="KSO_WM_UNIT_LAYERLEVEL" val="1_1"/>
  <p:tag name="KSO_WM_DIAGRAM_GROUP_CODE" val="m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1_18*i*1"/>
  <p:tag name="KSO_WM_TEMPLATE_CATEGORY" val="custom"/>
  <p:tag name="KSO_WM_TEMPLATE_INDEX" val="160551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5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1_18*i*6"/>
  <p:tag name="KSO_WM_TEMPLATE_CATEGORY" val="custom"/>
  <p:tag name="KSO_WM_TEMPLATE_INDEX" val="160551"/>
  <p:tag name="KSO_WM_UNIT_INDEX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1_18*i*11"/>
  <p:tag name="KSO_WM_TEMPLATE_CATEGORY" val="custom"/>
  <p:tag name="KSO_WM_TEMPLATE_INDEX" val="160551"/>
  <p:tag name="KSO_WM_UNIT_INDEX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51_18*i*16"/>
  <p:tag name="KSO_WM_TEMPLATE_CATEGORY" val="custom"/>
  <p:tag name="KSO_WM_TEMPLATE_INDEX" val="160551"/>
  <p:tag name="KSO_WM_UNIT_INDEX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Freeform 26"/>
  <p:tag name="KSO_WM_UNIT_TYPE" val="l_i"/>
  <p:tag name="KSO_WM_UNIT_INDEX" val="1_1"/>
  <p:tag name="KSO_WM_UNIT_ID" val="custom160551_9*l_i*1_1"/>
  <p:tag name="KSO_WM_UNIT_CLEAR" val="1"/>
  <p:tag name="KSO_WM_UNIT_LAYERLEVEL" val="1_1"/>
  <p:tag name="KSO_WM_DIAGRAM_GROUP_CODE" val="l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43945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551_27*i*2"/>
  <p:tag name="KSO_WM_TEMPLATE_CATEGORY" val="custom"/>
  <p:tag name="KSO_WM_TEMPLATE_INDEX" val="160551"/>
  <p:tag name="KSO_WM_UNIT_INDEX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Rectangle 1"/>
  <p:tag name="KSO_WM_UNIT_TYPE" val="l_i"/>
  <p:tag name="KSO_WM_UNIT_INDEX" val="1_2"/>
  <p:tag name="KSO_WM_UNIT_ID" val="custom160551_9*l_i*1_2"/>
  <p:tag name="KSO_WM_UNIT_CLEAR" val="1"/>
  <p:tag name="KSO_WM_UNIT_LAYERLEVEL" val="1_1"/>
  <p:tag name="KSO_WM_DIAGRAM_GROUP_CODE" val="l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i"/>
  <p:tag name="KSO_WM_UNIT_INDEX" val="1_5"/>
  <p:tag name="KSO_WM_UNIT_ID" val="custom160551_18*m_i*1_5"/>
  <p:tag name="KSO_WM_UNIT_CLEAR" val="1"/>
  <p:tag name="KSO_WM_UNIT_LAYERLEVEL" val="1_1"/>
  <p:tag name="KSO_WM_DIAGRAM_GROUP_CODE" val="m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h_f"/>
  <p:tag name="KSO_WM_UNIT_INDEX" val="1_4_1"/>
  <p:tag name="KSO_WM_UNIT_ID" val="custom160551_18*m_h_f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i"/>
  <p:tag name="KSO_WM_UNIT_INDEX" val="1_4"/>
  <p:tag name="KSO_WM_UNIT_ID" val="custom160551_18*m_i*1_4"/>
  <p:tag name="KSO_WM_UNIT_CLEAR" val="1"/>
  <p:tag name="KSO_WM_UNIT_LAYERLEVEL" val="1_1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14301"/>
  <p:tag name="MH_LIBRARY" val="GRAPHIC"/>
  <p:tag name="MH_ORDER" val="Straight Connector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h_f"/>
  <p:tag name="KSO_WM_UNIT_INDEX" val="1_3_1"/>
  <p:tag name="KSO_WM_UNIT_ID" val="custom160551_18*m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h_f"/>
  <p:tag name="KSO_WM_UNIT_INDEX" val="1_2_1"/>
  <p:tag name="KSO_WM_UNIT_ID" val="custom160551_18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i"/>
  <p:tag name="KSO_WM_UNIT_INDEX" val="1_3"/>
  <p:tag name="KSO_WM_UNIT_ID" val="custom160551_18*m_i*1_3"/>
  <p:tag name="KSO_WM_UNIT_CLEAR" val="1"/>
  <p:tag name="KSO_WM_UNIT_LAYERLEVEL" val="1_1"/>
  <p:tag name="KSO_WM_DIAGRAM_GROUP_CODE" val="m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i"/>
  <p:tag name="KSO_WM_UNIT_INDEX" val="1_2"/>
  <p:tag name="KSO_WM_UNIT_ID" val="custom160551_18*m_i*1_2"/>
  <p:tag name="KSO_WM_UNIT_CLEAR" val="1"/>
  <p:tag name="KSO_WM_UNIT_LAYERLEVEL" val="1_1"/>
  <p:tag name="KSO_WM_DIAGRAM_GROUP_CODE" val="m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m_h_f"/>
  <p:tag name="KSO_WM_UNIT_INDEX" val="1_1_1"/>
  <p:tag name="KSO_WM_UNIT_ID" val="custom160551_18*m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" val="20150921114449"/>
  <p:tag name="MH_LIBRARY" val="GRAPHIC"/>
  <p:tag name="KSO_WM_TEMPLATE_CATEGORY" val="custom"/>
  <p:tag name="KSO_WM_TEMPLATE_INDEX" val="160551"/>
  <p:tag name="KSO_WM_TAG_VERSION" val="1.0"/>
  <p:tag name="KSO_WM_SLIDE_ID" val="custom160551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Freeform 26"/>
  <p:tag name="KSO_WM_UNIT_TYPE" val="l_i"/>
  <p:tag name="KSO_WM_UNIT_INDEX" val="1_1"/>
  <p:tag name="KSO_WM_UNIT_ID" val="custom160551_9*l_i*1_1"/>
  <p:tag name="KSO_WM_UNIT_CLEAR" val="1"/>
  <p:tag name="KSO_WM_UNIT_LAYERLEVEL" val="1_1"/>
  <p:tag name="KSO_WM_DIAGRAM_GROUP_CODE" val="l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MH" val="20150921114449"/>
  <p:tag name="MH_LIBRARY" val="GRAPHIC"/>
  <p:tag name="MH_ORDER" val="Rectangle 1"/>
  <p:tag name="KSO_WM_UNIT_TYPE" val="l_i"/>
  <p:tag name="KSO_WM_UNIT_INDEX" val="1_2"/>
  <p:tag name="KSO_WM_UNIT_ID" val="custom160551_9*l_i*1_2"/>
  <p:tag name="KSO_WM_UNIT_CLEAR" val="1"/>
  <p:tag name="KSO_WM_UNIT_LAYERLEVEL" val="1_1"/>
  <p:tag name="KSO_WM_DIAGRAM_GROUP_CODE" val="l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43945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551_27*i*2"/>
  <p:tag name="KSO_WM_TEMPLATE_CATEGORY" val="custom"/>
  <p:tag name="KSO_WM_TEMPLATE_INDEX" val="160551"/>
  <p:tag name="KSO_WM_UNIT_INDEX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14301"/>
  <p:tag name="MH_LIBRARY" val="GRAPHIC"/>
  <p:tag name="MH_ORDER" val="Straight Connector 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" val="20150921114449"/>
  <p:tag name="MH_LIBRARY" val="GRAPHIC"/>
  <p:tag name="KSO_WM_TEMPLATE_CATEGORY" val="custom"/>
  <p:tag name="KSO_WM_TEMPLATE_INDEX" val="160551"/>
  <p:tag name="KSO_WM_TAG_VERSION" val="1.0"/>
  <p:tag name="KSO_WM_SLIDE_ID" val="custom160551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29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43750"/>
  <p:tag name="MH_LIBRARY" val="GRAPHIC"/>
  <p:tag name="KSO_WM_TEMPLATE_CATEGORY" val="custom"/>
  <p:tag name="KSO_WM_TEMPLATE_INDEX" val="160551"/>
  <p:tag name="KSO_WM_TAG_VERSION" val="1.0"/>
  <p:tag name="KSO_WM_SLIDE_ID" val="custom160551_29"/>
  <p:tag name="KSO_WM_SLIDE_INDEX" val="29"/>
  <p:tag name="KSO_WM_SLIDE_ITEM_CNT" val="1"/>
  <p:tag name="KSO_WM_SLIDE_TYPE" val="endPage"/>
  <p:tag name="KSO_WM_BEAUTIFY_FLAG" val="#wm#"/>
  <p:tag name="KSO_WM_SLIDE_LAYOUT" val="a"/>
  <p:tag name="KSO_WM_SLIDE_LAYOUT_CNT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29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43750"/>
  <p:tag name="MH_LIBRARY" val="GRAPHIC"/>
  <p:tag name="MH_ORDER" val="Block Arc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8、12、14、18、22、27、28、29"/>
  <p:tag name="KSO_WM_TEMPLATE_CATEGORY" val="custom"/>
  <p:tag name="KSO_WM_TEMPLATE_INDEX" val="160551"/>
  <p:tag name="KSO_WM_TAG_VERSION" val="1.0"/>
  <p:tag name="KSO_WM_SLIDE_ID" val="custom16055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a"/>
  <p:tag name="KSO_WM_UNIT_INDEX" val="1"/>
  <p:tag name="KSO_WM_UNIT_ID" val="custom160551_1*a*1"/>
  <p:tag name="KSO_WM_UNIT_CLEAR" val="1"/>
  <p:tag name="KSO_WM_UNIT_LAYERLEVEL" val="1"/>
  <p:tag name="KSO_WM_UNIT_VALUE" val="3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51"/>
  <p:tag name="KSO_WM_UNIT_TYPE" val="b"/>
  <p:tag name="KSO_WM_UNIT_INDEX" val="1"/>
  <p:tag name="KSO_WM_UNIT_ID" val="custom160551_1*b*1"/>
  <p:tag name="KSO_WM_UNIT_CLEAR" val="1"/>
  <p:tag name="KSO_WM_UNIT_LAYERLEVEL" val="1"/>
  <p:tag name="KSO_WM_UNIT_VALUE" val="7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51"/>
  <p:tag name="KSO_WM_TAG_VERSION" val="1.0"/>
  <p:tag name="KSO_WM_SLIDE_ID" val="custom160551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heme/theme1.xml><?xml version="1.0" encoding="utf-8"?>
<a:theme xmlns:a="http://schemas.openxmlformats.org/drawingml/2006/main" name="Office 主题">
  <a:themeElements>
    <a:clrScheme name="16055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C8886E"/>
      </a:accent1>
      <a:accent2>
        <a:srgbClr val="A59183"/>
      </a:accent2>
      <a:accent3>
        <a:srgbClr val="AC8282"/>
      </a:accent3>
      <a:accent4>
        <a:srgbClr val="E79747"/>
      </a:accent4>
      <a:accent5>
        <a:srgbClr val="7F723D"/>
      </a:accent5>
      <a:accent6>
        <a:srgbClr val="CA4A62"/>
      </a:accent6>
      <a:hlink>
        <a:srgbClr val="868B57"/>
      </a:hlink>
      <a:folHlink>
        <a:srgbClr val="657A56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12589</TotalTime>
  <Words>201</Words>
  <Application>Microsoft Macintosh PowerPoint</Application>
  <PresentationFormat>宽屏</PresentationFormat>
  <Paragraphs>39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Calibri</vt:lpstr>
      <vt:lpstr>Harrington</vt:lpstr>
      <vt:lpstr>Wingdings</vt:lpstr>
      <vt:lpstr>黑体</vt:lpstr>
      <vt:lpstr>宋体</vt:lpstr>
      <vt:lpstr>Arial</vt:lpstr>
      <vt:lpstr>Office 主题</vt:lpstr>
      <vt:lpstr>UK General Election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Q&amp;A</vt:lpstr>
    </vt:vector>
  </TitlesOfParts>
  <Company>Microsoft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lichun zhou</dc:creator>
  <cp:lastModifiedBy>DUAN Kunli</cp:lastModifiedBy>
  <cp:revision>246</cp:revision>
  <dcterms:created xsi:type="dcterms:W3CDTF">2015-09-21T03:34:00Z</dcterms:created>
  <dcterms:modified xsi:type="dcterms:W3CDTF">2017-12-03T17:44:20Z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2052-10.1.0.5420</vt:lpwstr>
  </property>
  <property fmtid="{D5CDD505-2E9C-101B-9397-08002B2CF9AE}" pid="3" name="name">
    <vt:lpwstr>欧美风演讲汇报模板.pptx</vt:lpwstr>
  </property>
  <property fmtid="{D5CDD505-2E9C-101B-9397-08002B2CF9AE}" pid="4" name="fileid">
    <vt:lpwstr>861688</vt:lpwstr>
  </property>
  <property fmtid="{D5CDD505-2E9C-101B-9397-08002B2CF9AE}" pid="5" name="search_tags">
    <vt:lpwstr>PPT模板</vt:lpwstr>
  </property>
</Properties>
</file>